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329" r:id="rId2"/>
    <p:sldId id="330" r:id="rId3"/>
    <p:sldId id="331" r:id="rId4"/>
    <p:sldId id="332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08" r:id="rId14"/>
    <p:sldId id="310" r:id="rId15"/>
    <p:sldId id="32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3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7:43:11.14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4075-D7B2-4416-A75B-0E92F2DF7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AD3E97-DFCB-4E6B-9695-E90C80C6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0ED20-9B04-43B8-99CF-59A61C3DE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2944-BAF1-46C8-B573-30453C58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D4C9-7F68-467F-87A0-52B3A68F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63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8891C-02C0-42B7-BABC-35095027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57D932-39EE-4513-92D8-022E2E824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E2836-3A7B-4EF1-9837-C9407536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D55E4-BF93-4AB1-93E9-7A562EC4F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B5A47-8B5B-4374-8E6C-7BD74D43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70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B60AD0-F5E3-4A71-A1F1-F68227430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70C83-E1AE-4B25-934F-D8622CE1F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266C-12BF-463A-9A93-6D48BD95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E19D-1D3D-4A3A-90F3-34D4E8CF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48070-6960-4945-9893-EE17E4189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355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309D-BF30-4866-9359-B235D49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0CAB6-443C-474F-BEA0-012C570B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4DF78-52DF-4288-AB94-94C0EB6D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A4571-51C4-4C14-936C-02816625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D873-94C2-4965-A8D7-8EA6DF0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050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C3C47-FD32-42D0-A543-9AA20A75C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D68BA-6C2E-4E73-A78D-CF0D603C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2D6CC-2AC8-43DF-A07E-D85D6149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F1ED3-D9D7-43AD-8DA8-D4770F05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0FA8-822D-4882-9354-B44F8C94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7C38-D3BC-4FDF-BBC5-A55F30A5C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A68A-A167-4219-B5E5-11807240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D2A4F-F9A1-4C1C-8410-51CB316DE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4F624-4785-4228-905B-1B486BB3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B0873B-0BCE-4552-BDE3-F1BF51E20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E047C-6DE8-4CCD-BB7B-34E23E7C7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27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4A37-A8CB-4671-9851-55FF234FE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C397D-DC4D-4AA3-819C-C210C7142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80C74-3BD0-4201-B26A-707BE8E5C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E656F-B9F0-4E82-BE3A-9E4BB9FC3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1048E-D918-4B28-9D23-09D23FCB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C1262A-3F70-4F25-B2AA-171F486C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00FED-C14E-4DED-A8BB-784FB578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281641-20F1-4AE5-B313-144BC90F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7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BA95-32A0-4939-96BC-89E4AD53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B329E-DA65-4B10-BEC2-48E735F3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1D40-E8D8-4869-929D-6395202BE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73BC5-ED16-4D6E-95FD-DF8C3D8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5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537E72-D969-4328-98A1-114A517B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2065DD-034E-46C4-8234-4C9269BE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596F6-DFED-4699-93F3-9B0FE653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162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7F89-9A79-45A0-89CC-4E152694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EE1F9-B539-4A58-A0BB-AC94D403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77D84-3503-452A-8B19-AA466469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5409C-BFAB-46C7-8227-4CD60FF2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E904B-F58D-48E7-9EF4-D1AFB72A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2494-E038-4D9B-9CC8-EA6A9A00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58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8447-1C95-4D55-80BA-54A1B0D63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40496-B020-4210-8B98-5003370C8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38995-2ED6-4233-983F-0754DCB20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5396A-93D3-4E63-BE26-939831A1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9C7DF-E9B8-441A-92BD-9CB26EB86327}" type="datetimeFigureOut">
              <a:rPr lang="ru-RU" smtClean="0"/>
              <a:t>02.04.2023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7EB7ED-1A1E-4139-B417-706F0C0B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9537A-8DFD-4EBC-A868-2AAFC869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3E817-AA64-41F6-A874-4AFB9D995F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3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7CA5A1-6405-4B57-AF95-2D378CEA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0AC3D-1F87-48AA-9460-81B01A210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B46A4-5189-4576-BCB5-A4762E2F0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A3CF6-66A2-42FE-9D32-6D6A55A1BB51}" type="datetimeFigureOut">
              <a:rPr lang="en-GB" smtClean="0"/>
              <a:t>02/04/2023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C87A-C28C-49F5-827F-655C0513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96CA-EA37-464F-A987-00DE26C06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47C9-A244-423E-83FF-6A7B33A90B3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0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4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86833CC-B2B0-41C9-8234-D42C8F0285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161615"/>
            <a:ext cx="12179565" cy="91346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D70647-CE90-4032-97D9-63FBD2472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6" y="691455"/>
            <a:ext cx="8443759" cy="5613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233E2-89D1-4631-9EA2-F829C9433637}"/>
              </a:ext>
            </a:extLst>
          </p:cNvPr>
          <p:cNvSpPr txBox="1"/>
          <p:nvPr/>
        </p:nvSpPr>
        <p:spPr>
          <a:xfrm>
            <a:off x="710884" y="1873832"/>
            <a:ext cx="10928488" cy="2047247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</a:t>
            </a:r>
          </a:p>
          <a:p>
            <a:pPr algn="ctr">
              <a:spcAft>
                <a:spcPts val="1200"/>
              </a:spcAft>
            </a:pP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курсу </a:t>
            </a:r>
          </a:p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Science</a:t>
            </a:r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DEC865F-1443-4D03-9F29-4BD6D11BE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8186" y="-312832"/>
                <a:ext cx="81000" cy="2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4F611E5-5BF3-432E-86BD-75D9FA62FA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4956" y="-275429"/>
                <a:ext cx="81000" cy="2154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B38EA520-EE3C-4838-9405-03116C180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9072" y="6340166"/>
            <a:ext cx="2057757" cy="364195"/>
          </a:xfrm>
        </p:spPr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7A6181-1539-49CD-911A-68D76D3FDA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05" y="691455"/>
            <a:ext cx="3522006" cy="8113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B2FD1F-F6FD-4E11-981A-E2AD1882D626}"/>
              </a:ext>
            </a:extLst>
          </p:cNvPr>
          <p:cNvSpPr txBox="1"/>
          <p:nvPr/>
        </p:nvSpPr>
        <p:spPr>
          <a:xfrm>
            <a:off x="592826" y="5235057"/>
            <a:ext cx="66336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Никитин Андрей Евгеньевич</a:t>
            </a:r>
          </a:p>
        </p:txBody>
      </p:sp>
    </p:spTree>
    <p:extLst>
      <p:ext uri="{BB962C8B-B14F-4D97-AF65-F5344CB8AC3E}">
        <p14:creationId xmlns:p14="http://schemas.microsoft.com/office/powerpoint/2010/main" val="1099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551005"/>
            <a:ext cx="3511318" cy="3657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тестовых и прогнозных значений для разных методов (слева - направо и сверху – вниз):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опорных векторов;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К-ближайших соседей;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бустинг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«Случайный лес»;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501BF6-8DFB-3300-5566-E78A2A7DB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77" y="49573"/>
            <a:ext cx="3263268" cy="221281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942A8-A0F7-DA44-B81D-A3ECFF092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88" y="4084879"/>
            <a:ext cx="3572690" cy="25373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4B97F56-8E96-A0BA-1C4E-33BCA44E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018" y="0"/>
            <a:ext cx="3263268" cy="23017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F07F521-B67E-CC64-A269-31EA13757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4084879"/>
            <a:ext cx="3572690" cy="256983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A4BC5FE-C91C-0F0D-3AB6-D87B334F08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08" y="1776018"/>
            <a:ext cx="3812847" cy="265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2216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для прогноза модуль упругости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11448" y="1495515"/>
            <a:ext cx="3511318" cy="4244885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метода «Случайный лес»: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7BC1A0-DC43-9FD1-EC65-A2D257C7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3" y="90660"/>
            <a:ext cx="5624962" cy="280971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5341415-5518-792F-8766-1D8EA1184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70" y="3252447"/>
            <a:ext cx="6533217" cy="19580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5FA0F7-4A15-39DC-2EF1-83EC7AA00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73" y="5437035"/>
            <a:ext cx="6628317" cy="11211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C02D48-D738-54DC-E6F9-BDE25BD3B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66" y="953625"/>
            <a:ext cx="2676899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0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30360" y="875223"/>
            <a:ext cx="3511318" cy="5699463"/>
          </a:xfrm>
          <a:prstGeom prst="rect">
            <a:avLst/>
          </a:prstGeom>
        </p:spPr>
        <p:txBody>
          <a:bodyPr anchor="ctr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4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Создадим функцию для поиска наилучших параметров и слоёв.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модель, определим параметры, </a:t>
            </a:r>
            <a:r>
              <a:rPr lang="ru-RU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найдем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оптимальные параметры посмотрим на результаты;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все эти этапы до построения окончательной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нейросеть;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потери модели;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6332530-5C14-4459-BDB0-8A5731BEE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7" r="737"/>
          <a:stretch/>
        </p:blipFill>
        <p:spPr>
          <a:xfrm>
            <a:off x="3718470" y="3724955"/>
            <a:ext cx="5597307" cy="142582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38C1309-B21E-4A04-AA71-227589301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470" y="5044856"/>
            <a:ext cx="5597307" cy="176357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9F63755-9AEE-49E4-83F7-145269CA1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5777" y="49572"/>
            <a:ext cx="2745863" cy="206050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5A620C0-A5F5-41A4-B09B-D56742EDF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584" y="5263978"/>
            <a:ext cx="2674758" cy="1310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03285271-893A-4C85-AB36-209786BF9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7480" y="3823282"/>
            <a:ext cx="2782455" cy="122917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1100627-DCC9-48A8-8D8E-F7DB22BB2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896" y="2824243"/>
            <a:ext cx="2761039" cy="89327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DB8FF83F-B795-49F1-BDC5-DE593E0B9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7480" y="2115332"/>
            <a:ext cx="2800862" cy="66487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48285D-E0D8-F23F-AF81-0CB9AAE66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187" y="229492"/>
            <a:ext cx="5543250" cy="17394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6730EC9-5EBB-4C40-C9D2-04B534E5F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60" y="2284586"/>
            <a:ext cx="409632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241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ctr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модель: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Сформируем входы и выход для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Разобьём выборки на обучающую и тестовую.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Сконфигурируем модель, зададим слои, посмотрим на архитектуру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Обучим модель.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Test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потери модели.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потерь на тренировочной и тестовой выборках. 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результата работы модели.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Оценим модель по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" y="5963285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Нейронная сеть для соотношения «матрица-наполнитель»: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773337" y="1618312"/>
            <a:ext cx="3418663" cy="7330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-267490" y="6765604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CA60991-A7E5-415B-B632-4C9047472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4" y="2637405"/>
            <a:ext cx="5724356" cy="188898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6A59D-BA36-4B2B-A4F5-78EAF079A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24" y="4714241"/>
            <a:ext cx="5900936" cy="19649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42892D5-BA21-4A05-800B-D03B8EF5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8880" y="4251004"/>
            <a:ext cx="2476500" cy="25146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75D09BE-B6CD-445A-B4F4-94C8FAE5B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3611" y="38098"/>
            <a:ext cx="2368389" cy="226970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6C20652-EB99-4E99-AE29-BE49CDF96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523" y="53037"/>
            <a:ext cx="5900937" cy="149069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A228D97-E073-4577-93BB-E788CE477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6435" y="2307804"/>
            <a:ext cx="1982737" cy="133786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C36CF78-0D6C-400C-A401-AF8AE55A92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7149" y="1822448"/>
            <a:ext cx="5899088" cy="6035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8A8E051-8C9F-4E8C-8B27-374F610E5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48509" y="3703671"/>
            <a:ext cx="1118588" cy="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Приложение</a:t>
            </a:r>
            <a:r>
              <a:rPr lang="ru-RU" sz="3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603682"/>
            <a:ext cx="3418663" cy="5486400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Пользовательское приложение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Сохранил модель для разработки веб-приложения для прогнозирования соотношения «модуль упругости при растяжении" в фреймворке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запуске приложения, пользователь переходит на: 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http://127.0.0.1:5000/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открывшемся окне пользователю необходимо ввести в соответствующие ячейки требуемые значения и нажать на кнопку «отправить».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выходе пользователь получает результат прогноза для значения </a:t>
            </a:r>
            <a:r>
              <a:rPr lang="ru-RU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парамет-ра</a:t>
            </a: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«Модуль упругости при растяжении, ГПа».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 </a:t>
            </a:r>
          </a:p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 на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US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https://github.com/pro100andreika/diplomka</a:t>
            </a:r>
            <a:endParaRPr lang="ru-RU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5" y="4197512"/>
            <a:ext cx="3418663" cy="733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333AB0-699D-412E-D1E3-EFA55C2D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16" y="199614"/>
            <a:ext cx="6535726" cy="33638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1CD4B53-EA30-F03F-6686-8787EFB6C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880" y="2785349"/>
            <a:ext cx="3425472" cy="36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93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6841D5-9ABD-4B0E-82B8-AFC33E9E18EC}"/>
              </a:ext>
            </a:extLst>
          </p:cNvPr>
          <p:cNvGrpSpPr/>
          <p:nvPr/>
        </p:nvGrpSpPr>
        <p:grpSpPr>
          <a:xfrm>
            <a:off x="8535" y="0"/>
            <a:ext cx="3962399" cy="6858000"/>
            <a:chOff x="8229600" y="0"/>
            <a:chExt cx="3962399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9D120B-35C4-449C-8FB1-1D652FFB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9600" y="0"/>
              <a:ext cx="3962399" cy="6858000"/>
            </a:xfrm>
            <a:prstGeom prst="rect">
              <a:avLst/>
            </a:prstGeom>
          </p:spPr>
        </p:pic>
        <p:pic>
          <p:nvPicPr>
            <p:cNvPr id="4" name="Рисунок 11">
              <a:extLst>
                <a:ext uri="{FF2B5EF4-FFF2-40B4-BE49-F238E27FC236}">
                  <a16:creationId xmlns:a16="http://schemas.microsoft.com/office/drawing/2014/main" id="{3021230A-6DA9-4804-861C-E77E5D84B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684" y="5969916"/>
              <a:ext cx="3522006" cy="811352"/>
            </a:xfrm>
            <a:prstGeom prst="rect">
              <a:avLst/>
            </a:prstGeom>
          </p:spPr>
        </p:pic>
        <p:sp>
          <p:nvSpPr>
            <p:cNvPr id="6" name="Заголовок 1">
              <a:extLst>
                <a:ext uri="{FF2B5EF4-FFF2-40B4-BE49-F238E27FC236}">
                  <a16:creationId xmlns:a16="http://schemas.microsoft.com/office/drawing/2014/main" id="{2494EB7D-3FA2-4F31-8B00-82700A4280A2}"/>
                </a:ext>
              </a:extLst>
            </p:cNvPr>
            <p:cNvSpPr txBox="1">
              <a:spLocks/>
            </p:cNvSpPr>
            <p:nvPr/>
          </p:nvSpPr>
          <p:spPr>
            <a:xfrm>
              <a:off x="8416684" y="1807453"/>
              <a:ext cx="3588229" cy="2157878"/>
            </a:xfrm>
            <a:prstGeom prst="rect">
              <a:avLst/>
            </a:prstGeom>
          </p:spPr>
          <p:txBody>
            <a:bodyPr rtlCol="0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Спасибо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за </a:t>
              </a:r>
            </a:p>
            <a:p>
              <a:pPr algn="ctr"/>
              <a:r>
                <a:rPr lang="ru-RU" sz="6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внимание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18BC003-2BC9-4627-9F83-3CE65AA396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867" y="0"/>
            <a:ext cx="82295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34E6DE-F132-4BB0-968D-32483F3FAAD5}"/>
              </a:ext>
            </a:extLst>
          </p:cNvPr>
          <p:cNvSpPr txBox="1"/>
          <p:nvPr/>
        </p:nvSpPr>
        <p:spPr>
          <a:xfrm>
            <a:off x="4345696" y="3524978"/>
            <a:ext cx="6134470" cy="71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sz="400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5D1E-D9AF-46FB-A54D-F4864FD3A30F}"/>
              </a:ext>
            </a:extLst>
          </p:cNvPr>
          <p:cNvSpPr txBox="1"/>
          <p:nvPr/>
        </p:nvSpPr>
        <p:spPr>
          <a:xfrm>
            <a:off x="4132661" y="4401107"/>
            <a:ext cx="7790180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Использованные при разработке моделей подходы не позволили получить сколько-нибудь достоверных прогнозов. 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Применённые модели регрессии не показали высокой эффективности в прогнозировании свойств композитов.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 определить из свойств материалов соотношение «модуль упругости </a:t>
            </a:r>
            <a:r>
              <a:rPr lang="ru-RU" sz="16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растяжении, ГПа» </a:t>
            </a:r>
            <a:endParaRPr lang="ru-RU" sz="16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Текущим набором алгоритмов задача эффективно не решается.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454EE-27BB-4C97-8652-0E71FDE85B52}"/>
              </a:ext>
            </a:extLst>
          </p:cNvPr>
          <p:cNvSpPr txBox="1"/>
          <p:nvPr/>
        </p:nvSpPr>
        <p:spPr>
          <a:xfrm>
            <a:off x="4960516" y="-14546"/>
            <a:ext cx="6134470" cy="706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 algn="ctr">
              <a:lnSpc>
                <a:spcPct val="107000"/>
              </a:lnSpc>
              <a:spcAft>
                <a:spcPts val="800"/>
              </a:spcAft>
            </a:pPr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Трудности и ошибки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B16F8-0D8E-4984-8F75-C1D79724518D}"/>
              </a:ext>
            </a:extLst>
          </p:cNvPr>
          <p:cNvSpPr txBox="1"/>
          <p:nvPr/>
        </p:nvSpPr>
        <p:spPr>
          <a:xfrm>
            <a:off x="4158018" y="885074"/>
            <a:ext cx="7790180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Опечатки, описки, пропуски скобок. </a:t>
            </a:r>
          </a:p>
          <a:p>
            <a:pPr indent="444500" algn="just"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Из-за этого модели не работали, я шёл разными путями: искал ошибки в написанном коде и пробовал другие формулы, поэтому в работе одни и те же задачи решены разными (иногда практически одинаковыми способами) вариантами.</a:t>
            </a:r>
          </a:p>
          <a:p>
            <a:pPr indent="44450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 когда все ошибки, которые я смог найти, были устранены все заработало как надо.</a:t>
            </a:r>
          </a:p>
        </p:txBody>
      </p:sp>
    </p:spTree>
    <p:extLst>
      <p:ext uri="{BB962C8B-B14F-4D97-AF65-F5344CB8AC3E}">
        <p14:creationId xmlns:p14="http://schemas.microsoft.com/office/powerpoint/2010/main" val="408019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Начало работы: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80444" y="905521"/>
            <a:ext cx="3418663" cy="3058891"/>
          </a:xfrm>
          <a:prstGeom prst="rect">
            <a:avLst/>
          </a:prstGeom>
        </p:spPr>
        <p:txBody>
          <a:bodyPr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2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Подробный план работы: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Изучил теоретические основы, методы решения и практические составляющие поставленной задачи;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пункты плана повторял много раз, чтобы добиться результата;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 множество разных методов регрессий для каждой из моделей;</a:t>
            </a:r>
          </a:p>
          <a:p>
            <a:pPr algn="just">
              <a:lnSpc>
                <a:spcPct val="110000"/>
              </a:lnSpc>
              <a:buClr>
                <a:schemeClr val="bg1"/>
              </a:buClr>
            </a:pPr>
            <a:r>
              <a:rPr lang="ru-RU" sz="1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 успешно работает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36112" y="4013985"/>
            <a:ext cx="3418663" cy="1733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Строил много графиков;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Несколько подобных графиков для одних и тех же переменных;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Старался делать все графики в одном стиле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1439A28-B00C-41DB-A408-2240119A1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226" y="49572"/>
            <a:ext cx="2761891" cy="23215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7657683-D6A2-485F-864A-33B7FA7D7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665" y="2303578"/>
            <a:ext cx="2761891" cy="179384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994F1D0-31C1-4CEB-8F7F-E7CF8E83A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429" y="4553102"/>
            <a:ext cx="2273574" cy="218247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C0A3F40-D8DA-4DA6-B94C-0D123885B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094" y="149923"/>
            <a:ext cx="2943291" cy="206724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5C4E91F-E640-4C1C-A5EB-84303CDBC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193" y="2059008"/>
            <a:ext cx="2462212" cy="147403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D08DDF-2B0C-447D-8CAF-3B40AA3B1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041" y="3948280"/>
            <a:ext cx="4281480" cy="147403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8A85330-ADC3-4B0C-A2AE-A912F8D15F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0158" y="2161571"/>
            <a:ext cx="3535126" cy="175279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E9EBD8-F6A5-4C72-91B0-E2873EAE4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1405" y="170005"/>
            <a:ext cx="2131869" cy="1848194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3ED2D1A-5430-4FD8-980D-AD95435DE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3354" y="5510406"/>
            <a:ext cx="3352800" cy="1197671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BB34DFC-3767-47AB-8100-355955D302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3476" y="4090551"/>
            <a:ext cx="2092924" cy="193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5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5533" y="0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Объединение файлов и разведочный анализ: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250439"/>
            <a:ext cx="3418663" cy="23242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 по индексу: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Импортируем необходимые библиотеки;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Загружаем файлы;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размерность;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Объединим оба файла по индексу по типу объединения INNER </a:t>
            </a:r>
          </a:p>
          <a:p>
            <a:pPr marL="0" indent="0">
              <a:lnSpc>
                <a:spcPct val="110000"/>
              </a:lnSpc>
              <a:buClr>
                <a:schemeClr val="bg1"/>
              </a:buClr>
              <a:buNone/>
            </a:pP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4714" y="3428999"/>
            <a:ext cx="3418663" cy="2386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Разведочный анализ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начальные и конечные строки нашего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информацию о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датасете</a:t>
            </a: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типы данных в каждом столбце;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пропуски;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4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Поищем уникальные значения с помощью функции </a:t>
            </a:r>
            <a:r>
              <a:rPr lang="ru-RU" sz="14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nunique</a:t>
            </a:r>
            <a:endParaRPr lang="ru-RU" sz="14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30F92AB-C51F-465C-ACE0-322E79D90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666" y="3160451"/>
            <a:ext cx="3878884" cy="265530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927E69-F844-4DCD-8F8D-8A971479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50" y="3160451"/>
            <a:ext cx="3971925" cy="2828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AB47D34-9E5B-06A8-9BCD-11417F1DE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77" y="774622"/>
            <a:ext cx="3971925" cy="17921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397425A-3AC9-EB4F-E881-F7A682899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697377"/>
            <a:ext cx="4046046" cy="19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1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662" y="16335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«Угол нашивки» и описательная статистика: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0622" y="1242875"/>
            <a:ext cx="3418663" cy="21369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со столбцом "Угол нашивки":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количество элементов со значением 0 градусов;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Приведём к значениям 0 и 1;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 в неизменном количестве элементов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9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Описательная статистика</a:t>
            </a:r>
            <a:r>
              <a:rPr lang="ru-RU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Изучим описательную статистику данных (максимальное, минимальное, квартили, медиана, стандартное отклонение, среднее значение и т.д.),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Посмотрим на основные параметры анализа данных;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пропущенные  и дублирующие данные;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Вычислим коэффициенты ранговой корреляции </a:t>
            </a:r>
            <a:r>
              <a:rPr lang="ru-RU" sz="1700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Кендалла</a:t>
            </a:r>
            <a:r>
              <a:rPr lang="ru-RU" sz="17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Пирсона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BD08E9-071B-C67B-940F-81AAA5BB5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046" y="101299"/>
            <a:ext cx="5087112" cy="321793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FB4212-4D1B-3839-2EC2-E1DB36076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067" y="3631786"/>
            <a:ext cx="5249316" cy="282137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F59BA3-4378-3FF3-B34F-6EEF853E7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83" y="3920359"/>
            <a:ext cx="2962623" cy="22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0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9073" y="-1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Визуализация «сырых»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223670" y="1842258"/>
            <a:ext cx="3511318" cy="3173482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 нормализации и исключения шумов 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гистограммы распределения каждой из переменных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 "ящиков с усами"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попарные графики рассеяния точек (несколько вариантов);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графики квантиль-квантиль;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тепловые карты (несколько вариантов)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6D4624-B400-494C-9441-BF5FCFCA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197" y="49573"/>
            <a:ext cx="3602319" cy="272913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2EBAE6-1D4C-4E07-AF17-F49AC9B6C0B1}"/>
              </a:ext>
            </a:extLst>
          </p:cNvPr>
          <p:cNvPicPr/>
          <p:nvPr/>
        </p:nvPicPr>
        <p:blipFill rotWithShape="1">
          <a:blip r:embed="rId4"/>
          <a:srcRect l="4332" t="13586" r="6980" b="-1368"/>
          <a:stretch/>
        </p:blipFill>
        <p:spPr bwMode="auto">
          <a:xfrm>
            <a:off x="8108363" y="112294"/>
            <a:ext cx="3691781" cy="2178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493BB89-3DC4-45A4-ACD0-853787CE239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911700" y="4288747"/>
            <a:ext cx="2627630" cy="251968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446186F-7CA9-412B-ACBA-D63A46A0BA5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617834" y="4288747"/>
            <a:ext cx="2349703" cy="251968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6BC1463-48B2-40D3-BE7B-F383660B8AEC}"/>
              </a:ext>
            </a:extLst>
          </p:cNvPr>
          <p:cNvPicPr/>
          <p:nvPr/>
        </p:nvPicPr>
        <p:blipFill rotWithShape="1">
          <a:blip r:embed="rId7"/>
          <a:srcRect l="5054" t="1060" r="14801"/>
          <a:stretch/>
        </p:blipFill>
        <p:spPr bwMode="auto">
          <a:xfrm>
            <a:off x="8884564" y="2887946"/>
            <a:ext cx="3161214" cy="3683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A2489AC-8AE4-49CC-B4A2-B97F7EC75E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304" y="2090461"/>
            <a:ext cx="2566636" cy="21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0" y="129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93658" y="1391574"/>
            <a:ext cx="3511318" cy="4074851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Исключение выбросов: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Посчитаем количество значений методом 3 сигм и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межквартильных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Исключим выбросы методом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межквартильного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расстояния 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Убедимся, что выбросы ещё остались;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Повторим удаление выбросов ещё 4 раза до полного удаления;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чистоту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от выбросов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все возможные графики «чистого»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датасета</a:t>
            </a: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CD650B5-EF30-4546-B2CA-21D36AA6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65" y="3785937"/>
            <a:ext cx="3416505" cy="2915184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25C38B0-73CC-43CD-B1A9-7EF61B55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470" y="1222110"/>
            <a:ext cx="4019662" cy="256382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F7AC409-0BDC-4736-8EF2-A583E72DD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593" y="3846095"/>
            <a:ext cx="3104539" cy="25685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A6124C-4B1C-DA96-AF42-D7FE7DF4A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440" y="26068"/>
            <a:ext cx="4760071" cy="131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11097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Предобработка данных: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2D8E7F87-A3D8-43BF-B466-E1F1F44F3679}"/>
              </a:ext>
            </a:extLst>
          </p:cNvPr>
          <p:cNvSpPr txBox="1">
            <a:spLocks/>
          </p:cNvSpPr>
          <p:nvPr/>
        </p:nvSpPr>
        <p:spPr>
          <a:xfrm>
            <a:off x="183079" y="3910591"/>
            <a:ext cx="2946010" cy="22897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Стандартизируем данные с помощью 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StandardScaler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94004C-2499-4776-9FD5-9C9EF3FDF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90" y="49573"/>
            <a:ext cx="3528922" cy="174971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A9CDDB-88EF-4A62-8A18-F807DBCDD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35" y="89649"/>
            <a:ext cx="4633651" cy="322172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B5DE014-25D8-4968-B82F-821CE5756F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820" y="1901818"/>
            <a:ext cx="3528922" cy="174971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8AA207-41FD-41E8-B10F-56D9F75D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55" y="3695415"/>
            <a:ext cx="3528923" cy="174971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92B691-F7C9-45C5-93E9-804D669B3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6497" y="3709963"/>
            <a:ext cx="3441246" cy="1720623"/>
          </a:xfrm>
          <a:prstGeom prst="rect">
            <a:avLst/>
          </a:prstGeom>
        </p:spPr>
      </p:pic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144714" y="609020"/>
            <a:ext cx="3511318" cy="35042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 данных: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 плотности ядра;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Нормализуем данные с помощью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Проверим результат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Normalizer()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35E2D8E-A1A2-4E68-B3FA-200458DF2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520" y="5430586"/>
            <a:ext cx="6036416" cy="13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35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и обучение моделей для прогноза прочности при растяжении: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3"/>
            <a:ext cx="3511318" cy="3700544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К ближайших соседей: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Разбиваем данные на тестовую и тренировочную выборки;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Вычисляем коэффициент детерминации;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score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Сравниваем с результатами модели, выдающей среднее значение;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графики для тестовых и прогнозных значений;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Построим гистограмму распределения ошибки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CF99986-B37B-49F0-B26A-6996F221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918" y="3634984"/>
            <a:ext cx="4065217" cy="289332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BC9864-D3E0-4DC9-B244-92F9A4CEB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36" y="3697910"/>
            <a:ext cx="3953606" cy="2705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31911F-EAFB-EF82-3956-BB660F0D4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55" y="217196"/>
            <a:ext cx="6741902" cy="294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57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BD2D19-ACED-4D05-B3DF-F27B971E47F2}"/>
              </a:ext>
            </a:extLst>
          </p:cNvPr>
          <p:cNvSpPr/>
          <p:nvPr/>
        </p:nvSpPr>
        <p:spPr>
          <a:xfrm>
            <a:off x="-17374" y="-49573"/>
            <a:ext cx="3691782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5">
              <a:lnSpc>
                <a:spcPct val="110000"/>
              </a:lnSpc>
              <a:buClr>
                <a:schemeClr val="bg1"/>
              </a:buClr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E9238-2478-46F1-BDD5-323A54A96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" y="5997590"/>
            <a:ext cx="3523793" cy="810838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E8029AB-4342-44EA-B32B-A9C730864718}"/>
              </a:ext>
            </a:extLst>
          </p:cNvPr>
          <p:cNvSpPr txBox="1">
            <a:spLocks/>
          </p:cNvSpPr>
          <p:nvPr/>
        </p:nvSpPr>
        <p:spPr>
          <a:xfrm>
            <a:off x="144714" y="49573"/>
            <a:ext cx="3367607" cy="144594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Поиск </a:t>
            </a:r>
            <a:r>
              <a:rPr lang="ru-RU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гиперпараметров</a:t>
            </a:r>
            <a:r>
              <a:rPr lang="ru-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E55286-D386-4C71-89FF-FFBB1E76ACFF}"/>
              </a:ext>
            </a:extLst>
          </p:cNvPr>
          <p:cNvSpPr txBox="1">
            <a:spLocks/>
          </p:cNvSpPr>
          <p:nvPr/>
        </p:nvSpPr>
        <p:spPr>
          <a:xfrm>
            <a:off x="146222" y="3379805"/>
            <a:ext cx="3418663" cy="2699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ru-RU" sz="1700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Объект 2">
            <a:extLst>
              <a:ext uri="{FF2B5EF4-FFF2-40B4-BE49-F238E27FC236}">
                <a16:creationId xmlns:a16="http://schemas.microsoft.com/office/drawing/2014/main" id="{AED70D87-8212-4A15-9CC4-2E4A323EFA85}"/>
              </a:ext>
            </a:extLst>
          </p:cNvPr>
          <p:cNvSpPr txBox="1">
            <a:spLocks/>
          </p:cNvSpPr>
          <p:nvPr/>
        </p:nvSpPr>
        <p:spPr>
          <a:xfrm>
            <a:off x="93259" y="1529532"/>
            <a:ext cx="3511318" cy="426758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Поиск </a:t>
            </a:r>
            <a:r>
              <a:rPr lang="ru-RU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гиперпараметров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методом </a:t>
            </a:r>
            <a:r>
              <a:rPr lang="en-US" sz="13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 перекрёстной проверкой с количеством блоков 10;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гиперпараметры для оптимальной модели;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Подставляем оптимальные гиперпараметры в модель случайного леса;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Обучаем модель;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Оцениваем точность на тестовом наборе;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Выводим наилучшее значение правильности перекрёстной проверки , наилучшие параметры, наилучшую модель по всем методам; 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ru-RU" sz="1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Проверяем правильность на тестовом наборе</a:t>
            </a: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ru-RU" sz="13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27B932-0959-7348-CE64-96F03F10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89" y="2822775"/>
            <a:ext cx="7601409" cy="33734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0CF4F13-08F0-95BD-17EF-D90C1978C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496" y="542466"/>
            <a:ext cx="7986707" cy="190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5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1171</TotalTime>
  <Words>1001</Words>
  <Application>Microsoft Office PowerPoint</Application>
  <PresentationFormat>Широкоэкранный</PresentationFormat>
  <Paragraphs>146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Yevdokimov</dc:creator>
  <cp:lastModifiedBy>Никитин Андрей</cp:lastModifiedBy>
  <cp:revision>83</cp:revision>
  <dcterms:created xsi:type="dcterms:W3CDTF">2022-06-12T16:10:37Z</dcterms:created>
  <dcterms:modified xsi:type="dcterms:W3CDTF">2023-04-02T12:10:57Z</dcterms:modified>
</cp:coreProperties>
</file>